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76" r:id="rId6"/>
    <p:sldId id="259" r:id="rId7"/>
    <p:sldId id="268" r:id="rId8"/>
    <p:sldId id="269" r:id="rId9"/>
    <p:sldId id="278" r:id="rId10"/>
    <p:sldId id="277" r:id="rId11"/>
    <p:sldId id="270" r:id="rId12"/>
    <p:sldId id="271" r:id="rId13"/>
    <p:sldId id="272" r:id="rId14"/>
    <p:sldId id="273" r:id="rId15"/>
    <p:sldId id="275" r:id="rId16"/>
    <p:sldId id="262" r:id="rId17"/>
    <p:sldId id="263" r:id="rId18"/>
    <p:sldId id="264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57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A9ADCB-7F50-47CC-8636-9FC5E1C71F43}" type="doc">
      <dgm:prSet loTypeId="urn:microsoft.com/office/officeart/2005/8/layout/process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556F15-A474-4C64-B699-E058F16FB75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Job Demand Analysis </a:t>
          </a:r>
        </a:p>
        <a:p>
          <a:r>
            <a:rPr lang="en-US" sz="2400" b="1" dirty="0">
              <a:latin typeface="Arial" panose="020B0604020202020204" pitchFamily="34" charset="0"/>
              <a:cs typeface="Arial" panose="020B0604020202020204" pitchFamily="34" charset="0"/>
            </a:rPr>
            <a:t>A Checklist or Itemization of the Physical Demands of the Job in General. </a:t>
          </a:r>
        </a:p>
      </dgm:t>
    </dgm:pt>
    <dgm:pt modelId="{91908A25-FD8C-46CD-9D61-98702A7A36DA}" type="parTrans" cxnId="{F438FA88-DC2C-495F-836F-7C8742635E9A}">
      <dgm:prSet/>
      <dgm:spPr/>
      <dgm:t>
        <a:bodyPr/>
        <a:lstStyle/>
        <a:p>
          <a:endParaRPr lang="en-US"/>
        </a:p>
      </dgm:t>
    </dgm:pt>
    <dgm:pt modelId="{874776E5-F2F0-485D-8FF1-E11407F434D0}" type="sibTrans" cxnId="{F438FA88-DC2C-495F-836F-7C8742635E9A}">
      <dgm:prSet/>
      <dgm:spPr/>
      <dgm:t>
        <a:bodyPr/>
        <a:lstStyle/>
        <a:p>
          <a:endParaRPr lang="en-US"/>
        </a:p>
      </dgm:t>
    </dgm:pt>
    <dgm:pt modelId="{E3368AA7-942A-4635-A7E5-27D054CB47F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Task Analysis </a:t>
          </a:r>
        </a:p>
        <a:p>
          <a:r>
            <a:rPr lang="en-US" sz="2800" b="1" dirty="0">
              <a:latin typeface="Arial" panose="020B0604020202020204" pitchFamily="34" charset="0"/>
              <a:cs typeface="Arial" panose="020B0604020202020204" pitchFamily="34" charset="0"/>
            </a:rPr>
            <a:t>A detailed inventory of the frequency, Duration, and Forces required to meet the major demands of the job.  </a:t>
          </a:r>
        </a:p>
      </dgm:t>
    </dgm:pt>
    <dgm:pt modelId="{5AF3B4BC-9E3A-4251-96E9-C993395C65D5}" type="parTrans" cxnId="{41A61D7D-026B-4657-9AA3-CB7D1C21FDD8}">
      <dgm:prSet/>
      <dgm:spPr/>
      <dgm:t>
        <a:bodyPr/>
        <a:lstStyle/>
        <a:p>
          <a:endParaRPr lang="en-US"/>
        </a:p>
      </dgm:t>
    </dgm:pt>
    <dgm:pt modelId="{AE852443-CCA8-4177-A042-E7F45E387DF9}" type="sibTrans" cxnId="{41A61D7D-026B-4657-9AA3-CB7D1C21FDD8}">
      <dgm:prSet/>
      <dgm:spPr/>
      <dgm:t>
        <a:bodyPr/>
        <a:lstStyle/>
        <a:p>
          <a:endParaRPr lang="en-US"/>
        </a:p>
      </dgm:t>
    </dgm:pt>
    <dgm:pt modelId="{AA58E7D8-4814-4343-BE0A-A02580FD872A}">
      <dgm:prSet phldrT="[Text]"/>
      <dgm:spPr>
        <a:solidFill>
          <a:schemeClr val="accent2"/>
        </a:solidFill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Ergonomic Evaluation </a:t>
          </a:r>
        </a:p>
        <a:p>
          <a:r>
            <a:rPr lang="en-US" b="1" dirty="0">
              <a:latin typeface="Arial" panose="020B0604020202020204" pitchFamily="34" charset="0"/>
              <a:cs typeface="Arial" panose="020B0604020202020204" pitchFamily="34" charset="0"/>
            </a:rPr>
            <a:t>A mathematical analysis of the Physical aspects of the job which  might be  considered hazardous based on the  above Analysis. </a:t>
          </a:r>
        </a:p>
      </dgm:t>
    </dgm:pt>
    <dgm:pt modelId="{F936EC56-546E-4918-A880-0DB5081983F4}" type="parTrans" cxnId="{6BC5806D-92ED-474F-B190-FDCAAF4AA52D}">
      <dgm:prSet/>
      <dgm:spPr/>
      <dgm:t>
        <a:bodyPr/>
        <a:lstStyle/>
        <a:p>
          <a:endParaRPr lang="en-US"/>
        </a:p>
      </dgm:t>
    </dgm:pt>
    <dgm:pt modelId="{897BAC9C-7376-4DD7-AC18-AD2FD4E4BE6A}" type="sibTrans" cxnId="{6BC5806D-92ED-474F-B190-FDCAAF4AA52D}">
      <dgm:prSet/>
      <dgm:spPr/>
      <dgm:t>
        <a:bodyPr/>
        <a:lstStyle/>
        <a:p>
          <a:endParaRPr lang="en-US"/>
        </a:p>
      </dgm:t>
    </dgm:pt>
    <dgm:pt modelId="{CE936969-9DBE-4BB8-88A1-74BE220C44F4}" type="pres">
      <dgm:prSet presAssocID="{4CA9ADCB-7F50-47CC-8636-9FC5E1C71F43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C238DA-8590-4B6E-9315-639EEB89AF43}" type="pres">
      <dgm:prSet presAssocID="{93556F15-A474-4C64-B699-E058F16FB755}" presName="node" presStyleLbl="node1" presStyleIdx="0" presStyleCnt="3" custScaleX="207112" custLinFactNeighborX="826" custLinFactNeighborY="88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5A9DE-1EB9-4C71-8D8B-C18B7C721397}" type="pres">
      <dgm:prSet presAssocID="{874776E5-F2F0-485D-8FF1-E11407F434D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CE14B4DE-3F89-453A-B989-7D9D6E8A1F0D}" type="pres">
      <dgm:prSet presAssocID="{874776E5-F2F0-485D-8FF1-E11407F434D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9A54E39E-98A1-45B1-885F-8FB8311FC286}" type="pres">
      <dgm:prSet presAssocID="{E3368AA7-942A-4635-A7E5-27D054CB47FB}" presName="node" presStyleLbl="node1" presStyleIdx="1" presStyleCnt="3" custScaleX="207912" custScaleY="164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9FC1EC-19CC-49ED-A87E-6D8670A5FF3C}" type="pres">
      <dgm:prSet presAssocID="{AE852443-CCA8-4177-A042-E7F45E387DF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8E0BA73E-7A64-46DD-9E20-6196037FAF06}" type="pres">
      <dgm:prSet presAssocID="{AE852443-CCA8-4177-A042-E7F45E387DF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65557C90-6630-4755-954B-AFED64E0F236}" type="pres">
      <dgm:prSet presAssocID="{AA58E7D8-4814-4343-BE0A-A02580FD872A}" presName="node" presStyleLbl="node1" presStyleIdx="2" presStyleCnt="3" custScaleX="203816" custLinFactNeighborX="1463" custLinFactNeighborY="-31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C5806D-92ED-474F-B190-FDCAAF4AA52D}" srcId="{4CA9ADCB-7F50-47CC-8636-9FC5E1C71F43}" destId="{AA58E7D8-4814-4343-BE0A-A02580FD872A}" srcOrd="2" destOrd="0" parTransId="{F936EC56-546E-4918-A880-0DB5081983F4}" sibTransId="{897BAC9C-7376-4DD7-AC18-AD2FD4E4BE6A}"/>
    <dgm:cxn modelId="{96069FCF-FA6F-4F8C-9B13-B483F12BE96D}" type="presOf" srcId="{874776E5-F2F0-485D-8FF1-E11407F434D0}" destId="{EDB5A9DE-1EB9-4C71-8D8B-C18B7C721397}" srcOrd="0" destOrd="0" presId="urn:microsoft.com/office/officeart/2005/8/layout/process2"/>
    <dgm:cxn modelId="{360C4C8F-62D6-4977-A0D6-1D269D99CA20}" type="presOf" srcId="{AA58E7D8-4814-4343-BE0A-A02580FD872A}" destId="{65557C90-6630-4755-954B-AFED64E0F236}" srcOrd="0" destOrd="0" presId="urn:microsoft.com/office/officeart/2005/8/layout/process2"/>
    <dgm:cxn modelId="{89D8B1E2-8B29-435D-910D-8305D1AC08A2}" type="presOf" srcId="{4CA9ADCB-7F50-47CC-8636-9FC5E1C71F43}" destId="{CE936969-9DBE-4BB8-88A1-74BE220C44F4}" srcOrd="0" destOrd="0" presId="urn:microsoft.com/office/officeart/2005/8/layout/process2"/>
    <dgm:cxn modelId="{21BD0207-FC2D-43F9-B716-DA06EED8D942}" type="presOf" srcId="{93556F15-A474-4C64-B699-E058F16FB755}" destId="{95C238DA-8590-4B6E-9315-639EEB89AF43}" srcOrd="0" destOrd="0" presId="urn:microsoft.com/office/officeart/2005/8/layout/process2"/>
    <dgm:cxn modelId="{B2E8BA07-8DAC-455D-A1FF-A0499C4BFE70}" type="presOf" srcId="{AE852443-CCA8-4177-A042-E7F45E387DF9}" destId="{8E0BA73E-7A64-46DD-9E20-6196037FAF06}" srcOrd="1" destOrd="0" presId="urn:microsoft.com/office/officeart/2005/8/layout/process2"/>
    <dgm:cxn modelId="{A21764BC-14CE-44E6-9CA6-C511CC59269A}" type="presOf" srcId="{E3368AA7-942A-4635-A7E5-27D054CB47FB}" destId="{9A54E39E-98A1-45B1-885F-8FB8311FC286}" srcOrd="0" destOrd="0" presId="urn:microsoft.com/office/officeart/2005/8/layout/process2"/>
    <dgm:cxn modelId="{41A61D7D-026B-4657-9AA3-CB7D1C21FDD8}" srcId="{4CA9ADCB-7F50-47CC-8636-9FC5E1C71F43}" destId="{E3368AA7-942A-4635-A7E5-27D054CB47FB}" srcOrd="1" destOrd="0" parTransId="{5AF3B4BC-9E3A-4251-96E9-C993395C65D5}" sibTransId="{AE852443-CCA8-4177-A042-E7F45E387DF9}"/>
    <dgm:cxn modelId="{A3000CCB-8BA9-40EF-859E-D6BA8125FC11}" type="presOf" srcId="{874776E5-F2F0-485D-8FF1-E11407F434D0}" destId="{CE14B4DE-3F89-453A-B989-7D9D6E8A1F0D}" srcOrd="1" destOrd="0" presId="urn:microsoft.com/office/officeart/2005/8/layout/process2"/>
    <dgm:cxn modelId="{0AA34EFE-40CA-4392-AF27-BFD31C389E40}" type="presOf" srcId="{AE852443-CCA8-4177-A042-E7F45E387DF9}" destId="{1D9FC1EC-19CC-49ED-A87E-6D8670A5FF3C}" srcOrd="0" destOrd="0" presId="urn:microsoft.com/office/officeart/2005/8/layout/process2"/>
    <dgm:cxn modelId="{F438FA88-DC2C-495F-836F-7C8742635E9A}" srcId="{4CA9ADCB-7F50-47CC-8636-9FC5E1C71F43}" destId="{93556F15-A474-4C64-B699-E058F16FB755}" srcOrd="0" destOrd="0" parTransId="{91908A25-FD8C-46CD-9D61-98702A7A36DA}" sibTransId="{874776E5-F2F0-485D-8FF1-E11407F434D0}"/>
    <dgm:cxn modelId="{0E86C2A7-5553-4A9E-B5FF-CB6298E1C398}" type="presParOf" srcId="{CE936969-9DBE-4BB8-88A1-74BE220C44F4}" destId="{95C238DA-8590-4B6E-9315-639EEB89AF43}" srcOrd="0" destOrd="0" presId="urn:microsoft.com/office/officeart/2005/8/layout/process2"/>
    <dgm:cxn modelId="{9615DDFF-E869-4579-B7C6-0A1C02E6EAC3}" type="presParOf" srcId="{CE936969-9DBE-4BB8-88A1-74BE220C44F4}" destId="{EDB5A9DE-1EB9-4C71-8D8B-C18B7C721397}" srcOrd="1" destOrd="0" presId="urn:microsoft.com/office/officeart/2005/8/layout/process2"/>
    <dgm:cxn modelId="{4AD4B0D6-35CB-44EB-8213-A7E4FAAF4B9F}" type="presParOf" srcId="{EDB5A9DE-1EB9-4C71-8D8B-C18B7C721397}" destId="{CE14B4DE-3F89-453A-B989-7D9D6E8A1F0D}" srcOrd="0" destOrd="0" presId="urn:microsoft.com/office/officeart/2005/8/layout/process2"/>
    <dgm:cxn modelId="{1139330D-62DF-4024-9882-B9C4D8F33989}" type="presParOf" srcId="{CE936969-9DBE-4BB8-88A1-74BE220C44F4}" destId="{9A54E39E-98A1-45B1-885F-8FB8311FC286}" srcOrd="2" destOrd="0" presId="urn:microsoft.com/office/officeart/2005/8/layout/process2"/>
    <dgm:cxn modelId="{693F0911-CE22-441F-814B-4A69A6C9B2CF}" type="presParOf" srcId="{CE936969-9DBE-4BB8-88A1-74BE220C44F4}" destId="{1D9FC1EC-19CC-49ED-A87E-6D8670A5FF3C}" srcOrd="3" destOrd="0" presId="urn:microsoft.com/office/officeart/2005/8/layout/process2"/>
    <dgm:cxn modelId="{4422A2B3-3AC2-44DA-8F4F-E2A953628680}" type="presParOf" srcId="{1D9FC1EC-19CC-49ED-A87E-6D8670A5FF3C}" destId="{8E0BA73E-7A64-46DD-9E20-6196037FAF06}" srcOrd="0" destOrd="0" presId="urn:microsoft.com/office/officeart/2005/8/layout/process2"/>
    <dgm:cxn modelId="{B3DB1A8B-7E82-48DE-85F3-B148A20B544F}" type="presParOf" srcId="{CE936969-9DBE-4BB8-88A1-74BE220C44F4}" destId="{65557C90-6630-4755-954B-AFED64E0F236}" srcOrd="4" destOrd="0" presId="urn:microsoft.com/office/officeart/2005/8/layout/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C238DA-8590-4B6E-9315-639EEB89AF43}">
      <dsp:nvSpPr>
        <dsp:cNvPr id="0" name=""/>
        <dsp:cNvSpPr/>
      </dsp:nvSpPr>
      <dsp:spPr>
        <a:xfrm>
          <a:off x="38462" y="70177"/>
          <a:ext cx="9957632" cy="142918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Job Demand Analysis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Arial" panose="020B0604020202020204" pitchFamily="34" charset="0"/>
              <a:cs typeface="Arial" panose="020B0604020202020204" pitchFamily="34" charset="0"/>
            </a:rPr>
            <a:t>A Checklist or Itemization of the Physical Demands of the Job in General. </a:t>
          </a:r>
        </a:p>
      </dsp:txBody>
      <dsp:txXfrm>
        <a:off x="80321" y="112036"/>
        <a:ext cx="9873914" cy="1345463"/>
      </dsp:txXfrm>
    </dsp:sp>
    <dsp:sp modelId="{EDB5A9DE-1EB9-4C71-8D8B-C18B7C721397}">
      <dsp:nvSpPr>
        <dsp:cNvPr id="0" name=""/>
        <dsp:cNvSpPr/>
      </dsp:nvSpPr>
      <dsp:spPr>
        <a:xfrm rot="5426020">
          <a:off x="4765152" y="1503454"/>
          <a:ext cx="488504" cy="6431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4817019" y="1580770"/>
        <a:ext cx="385879" cy="341953"/>
      </dsp:txXfrm>
    </dsp:sp>
    <dsp:sp modelId="{9A54E39E-98A1-45B1-885F-8FB8311FC286}">
      <dsp:nvSpPr>
        <dsp:cNvPr id="0" name=""/>
        <dsp:cNvSpPr/>
      </dsp:nvSpPr>
      <dsp:spPr>
        <a:xfrm>
          <a:off x="0" y="2150680"/>
          <a:ext cx="9996095" cy="2349774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Task Analysis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Arial" panose="020B0604020202020204" pitchFamily="34" charset="0"/>
              <a:cs typeface="Arial" panose="020B0604020202020204" pitchFamily="34" charset="0"/>
            </a:rPr>
            <a:t>A detailed inventory of the frequency, Duration, and Forces required to meet the major demands of the job.  </a:t>
          </a:r>
        </a:p>
      </dsp:txBody>
      <dsp:txXfrm>
        <a:off x="68823" y="2219503"/>
        <a:ext cx="9858449" cy="2212128"/>
      </dsp:txXfrm>
    </dsp:sp>
    <dsp:sp modelId="{1D9FC1EC-19CC-49ED-A87E-6D8670A5FF3C}">
      <dsp:nvSpPr>
        <dsp:cNvPr id="0" name=""/>
        <dsp:cNvSpPr/>
      </dsp:nvSpPr>
      <dsp:spPr>
        <a:xfrm rot="5298387">
          <a:off x="4856375" y="4423644"/>
          <a:ext cx="367292" cy="64313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 rot="-5400000">
        <a:off x="4845454" y="4561587"/>
        <a:ext cx="385879" cy="257104"/>
      </dsp:txXfrm>
    </dsp:sp>
    <dsp:sp modelId="{65557C90-6630-4755-954B-AFED64E0F236}">
      <dsp:nvSpPr>
        <dsp:cNvPr id="0" name=""/>
        <dsp:cNvSpPr/>
      </dsp:nvSpPr>
      <dsp:spPr>
        <a:xfrm>
          <a:off x="168803" y="4989964"/>
          <a:ext cx="9799165" cy="1429181"/>
        </a:xfrm>
        <a:prstGeom prst="roundRect">
          <a:avLst>
            <a:gd name="adj" fmla="val 10000"/>
          </a:avLst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Ergonomic Evaluation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>
              <a:latin typeface="Arial" panose="020B0604020202020204" pitchFamily="34" charset="0"/>
              <a:cs typeface="Arial" panose="020B0604020202020204" pitchFamily="34" charset="0"/>
            </a:rPr>
            <a:t>A mathematical analysis of the Physical aspects of the job which  might be  considered hazardous based on the  above Analysis. </a:t>
          </a:r>
        </a:p>
      </dsp:txBody>
      <dsp:txXfrm>
        <a:off x="210662" y="5031823"/>
        <a:ext cx="9715447" cy="1345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15993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28428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4680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52124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34289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4764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11343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648426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76738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24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6975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C45B0-F9B3-44C6-BEAC-177703815FBC}" type="datetimeFigureOut">
              <a:rPr lang="en-IN" smtClean="0"/>
              <a:pPr/>
              <a:t>19-06-2024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11F34-3C17-4433-8F37-49A6330AE987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4425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74643"/>
            <a:ext cx="9144000" cy="160351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IN" sz="4400" b="1" dirty="0">
                <a:latin typeface="Arial" panose="020B0604020202020204" pitchFamily="34" charset="0"/>
                <a:cs typeface="Arial" panose="020B0604020202020204" pitchFamily="34" charset="0"/>
              </a:rPr>
              <a:t>Worker care Spectrum</a:t>
            </a:r>
            <a:br>
              <a:rPr lang="en-IN" sz="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4400" b="1" dirty="0">
                <a:latin typeface="Arial" panose="020B0604020202020204" pitchFamily="34" charset="0"/>
                <a:cs typeface="Arial" panose="020B0604020202020204" pitchFamily="34" charset="0"/>
              </a:rPr>
              <a:t>Ability Management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latin typeface="Arial" pitchFamily="34" charset="0"/>
                <a:cs typeface="Arial" pitchFamily="34" charset="0"/>
              </a:rPr>
              <a:t> Dr.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Sanskruti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Tahakik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n-IN" sz="2000" dirty="0" smtClean="0">
                <a:latin typeface="Arial" pitchFamily="34" charset="0"/>
                <a:cs typeface="Arial" pitchFamily="34" charset="0"/>
              </a:rPr>
              <a:t>     Dept. Of Community Physiotherapy  </a:t>
            </a:r>
          </a:p>
          <a:p>
            <a:r>
              <a:rPr lang="en-IN" sz="20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Mgm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Institute Of 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Physiotherapy</a:t>
            </a:r>
          </a:p>
          <a:p>
            <a:r>
              <a:rPr lang="en-IN" sz="2000" dirty="0" smtClean="0">
                <a:latin typeface="Arial" pitchFamily="34" charset="0"/>
                <a:cs typeface="Arial" pitchFamily="34" charset="0"/>
              </a:rPr>
              <a:t>Chh. Sambhajinagar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6447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demand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83" y="1825625"/>
            <a:ext cx="11158329" cy="461493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Is an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and systematic procedure to identify the demands of the job can include basic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Physical demands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(Lifting , carrying, Pushing and Pulling).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Sensory and perceptual Demands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 Hearing and Vision)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Vocational requirements and environmental conditions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( exposure to heat, Cold and vibrations). </a:t>
            </a:r>
          </a:p>
        </p:txBody>
      </p:sp>
    </p:spTree>
    <p:extLst>
      <p:ext uri="{BB962C8B-B14F-4D97-AF65-F5344CB8AC3E}">
        <p14:creationId xmlns="" xmlns:p14="http://schemas.microsoft.com/office/powerpoint/2010/main" val="2497653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Task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TA measures in more details the frequency, Duration and Forces generated. 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TA Provides a Detailed picture of the demands placed on the worker by a Particular task. </a:t>
            </a:r>
          </a:p>
        </p:txBody>
      </p:sp>
    </p:spTree>
    <p:extLst>
      <p:ext uri="{BB962C8B-B14F-4D97-AF65-F5344CB8AC3E}">
        <p14:creationId xmlns="" xmlns:p14="http://schemas.microsoft.com/office/powerpoint/2010/main" val="2407746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Ergonomic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Is a mathematical analysis of any aspect of a job that is identified during the JDA as “ Hazardous” or of “risk” to the Worker. </a:t>
            </a:r>
          </a:p>
          <a:p>
            <a:pPr marL="0" indent="0">
              <a:lnSpc>
                <a:spcPct val="150000"/>
              </a:lnSpc>
              <a:buNone/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2883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Description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 Written or verbal description of the functions of the Job.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The worker should Know prior what kind of Job he need to do and what is requirement of the job. </a:t>
            </a:r>
          </a:p>
          <a:p>
            <a:pPr>
              <a:lnSpc>
                <a:spcPct val="150000"/>
              </a:lnSpc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58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Placement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Objectively measures the worker’s capabilities in a variety of tasks related to the jobs available.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There are a number of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Functional Capacity Assessments(FCA)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, Physical capacity evaluations, work assessments.</a:t>
            </a:r>
          </a:p>
          <a:p>
            <a:pPr>
              <a:lnSpc>
                <a:spcPct val="150000"/>
              </a:lnSpc>
            </a:pP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8539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Work Conditioning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conditioning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It is defined as programs focusing on physical issues of flexibility, strength, endurance, coordination and work related functions for the goal of returning to work. 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2470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Modification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Physical Accommodation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Ergonomic designed chairs or supportive equipment.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Environmental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- Temperature adjusted.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Work site modifications.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restructuring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– Reassigning tasks. </a:t>
            </a:r>
          </a:p>
          <a:p>
            <a:pPr>
              <a:lnSpc>
                <a:spcPct val="150000"/>
              </a:lnSpc>
            </a:pP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Work activities modification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– Altering time or work Hours.  </a:t>
            </a:r>
          </a:p>
          <a:p>
            <a:pPr marL="0" indent="0">
              <a:buNone/>
            </a:pPr>
            <a:r>
              <a:rPr lang="en-IN" dirty="0"/>
              <a:t>  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6880666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Answers from you..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Explain ability management.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Elaborated Job Analysis Continuum. 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30559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Refer this book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Industrial Therapy by Glenda L. Key, second edition.</a:t>
            </a:r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5502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4160438" y="2967335"/>
            <a:ext cx="38711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Thank You..!!</a:t>
            </a:r>
            <a:endParaRPr lang="en-US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97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To understand what is worker care Spectrum &amp; </a:t>
            </a:r>
          </a:p>
          <a:p>
            <a:pPr>
              <a:lnSpc>
                <a:spcPct val="10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What is ability Management.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213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What is Worker care Spectrum.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What is ability Management.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Why it is Important to study Ability Management. </a:t>
            </a:r>
          </a:p>
        </p:txBody>
      </p:sp>
    </p:spTree>
    <p:extLst>
      <p:ext uri="{BB962C8B-B14F-4D97-AF65-F5344CB8AC3E}">
        <p14:creationId xmlns="" xmlns:p14="http://schemas.microsoft.com/office/powerpoint/2010/main" val="176130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217" y="848139"/>
            <a:ext cx="8998225" cy="5292105"/>
          </a:xfrm>
        </p:spPr>
      </p:pic>
    </p:spTree>
    <p:extLst>
      <p:ext uri="{BB962C8B-B14F-4D97-AF65-F5344CB8AC3E}">
        <p14:creationId xmlns="" xmlns:p14="http://schemas.microsoft.com/office/powerpoint/2010/main" val="587356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Spectrum is Condition that is Not Limited to a specific set of values but can vary, without steps across continuum.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 Like spectrum of light having light of all wavelengths.  </a:t>
            </a:r>
          </a:p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0923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231" t="4565" r="4577" b="10170"/>
          <a:stretch/>
        </p:blipFill>
        <p:spPr>
          <a:xfrm>
            <a:off x="0" y="168812"/>
            <a:ext cx="12041945" cy="6822831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85076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70659" y="570480"/>
            <a:ext cx="3516923" cy="707886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Ability Management:</a:t>
            </a:r>
          </a:p>
          <a:p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Placement &amp; Prevention </a:t>
            </a:r>
          </a:p>
        </p:txBody>
      </p:sp>
      <p:sp>
        <p:nvSpPr>
          <p:cNvPr id="5" name="Rectangle 4"/>
          <p:cNvSpPr/>
          <p:nvPr/>
        </p:nvSpPr>
        <p:spPr>
          <a:xfrm>
            <a:off x="643408" y="1575581"/>
            <a:ext cx="1157256" cy="914400"/>
          </a:xfrm>
          <a:prstGeom prst="rect">
            <a:avLst/>
          </a:prstGeom>
          <a:ln w="19050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Analysis </a:t>
            </a:r>
          </a:p>
        </p:txBody>
      </p:sp>
      <p:sp>
        <p:nvSpPr>
          <p:cNvPr id="6" name="Down Arrow 5"/>
          <p:cNvSpPr/>
          <p:nvPr/>
        </p:nvSpPr>
        <p:spPr>
          <a:xfrm>
            <a:off x="1043680" y="2349304"/>
            <a:ext cx="356711" cy="773724"/>
          </a:xfrm>
          <a:prstGeom prst="downArrow">
            <a:avLst/>
          </a:prstGeom>
          <a:solidFill>
            <a:schemeClr val="accent2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530865" y="3123027"/>
            <a:ext cx="1537085" cy="1026941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Description </a:t>
            </a:r>
          </a:p>
        </p:txBody>
      </p:sp>
      <p:sp>
        <p:nvSpPr>
          <p:cNvPr id="8" name="Right Arrow 7"/>
          <p:cNvSpPr/>
          <p:nvPr/>
        </p:nvSpPr>
        <p:spPr>
          <a:xfrm>
            <a:off x="2004269" y="3423021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8"/>
          <p:cNvSpPr/>
          <p:nvPr/>
        </p:nvSpPr>
        <p:spPr>
          <a:xfrm>
            <a:off x="3035277" y="2983052"/>
            <a:ext cx="1364240" cy="136456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Offer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80568" y="3123027"/>
            <a:ext cx="1771923" cy="122389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Placement Assessment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4229121" y="3476126"/>
            <a:ext cx="978408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ight Arrow 13"/>
          <p:cNvSpPr/>
          <p:nvPr/>
        </p:nvSpPr>
        <p:spPr>
          <a:xfrm>
            <a:off x="6460236" y="2169336"/>
            <a:ext cx="692600" cy="484632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Flowchart: Process 16"/>
          <p:cNvSpPr/>
          <p:nvPr/>
        </p:nvSpPr>
        <p:spPr>
          <a:xfrm>
            <a:off x="7017567" y="882493"/>
            <a:ext cx="1779563" cy="861646"/>
          </a:xfrm>
          <a:prstGeom prst="flowChartProcess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Educating &amp; Training 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7168166" y="1987940"/>
            <a:ext cx="1628964" cy="972429"/>
          </a:xfrm>
          <a:prstGeom prst="flowChartProcess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Work Conditioning 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936272" y="1162783"/>
            <a:ext cx="1530091" cy="1797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733825" y="3015411"/>
            <a:ext cx="1416840" cy="649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0150665" y="2836760"/>
            <a:ext cx="1897386" cy="1510157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Placement</a:t>
            </a:r>
            <a:r>
              <a:rPr lang="en-IN" dirty="0"/>
              <a:t> 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907237" y="3734972"/>
            <a:ext cx="3010486" cy="225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Bent-Up Arrow 32"/>
          <p:cNvSpPr/>
          <p:nvPr/>
        </p:nvSpPr>
        <p:spPr>
          <a:xfrm rot="5400000">
            <a:off x="6400800" y="4445391"/>
            <a:ext cx="850392" cy="731520"/>
          </a:xfrm>
          <a:prstGeom prst="bent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Bent Arrow 33"/>
          <p:cNvSpPr/>
          <p:nvPr/>
        </p:nvSpPr>
        <p:spPr>
          <a:xfrm>
            <a:off x="6345694" y="924423"/>
            <a:ext cx="706001" cy="2216716"/>
          </a:xfrm>
          <a:prstGeom prst="ben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sp>
        <p:nvSpPr>
          <p:cNvPr id="35" name="Flowchart: Process 34"/>
          <p:cNvSpPr/>
          <p:nvPr/>
        </p:nvSpPr>
        <p:spPr>
          <a:xfrm>
            <a:off x="7191878" y="4464011"/>
            <a:ext cx="1659988" cy="1192158"/>
          </a:xfrm>
          <a:prstGeom prst="flowChartProcess">
            <a:avLst/>
          </a:prstGeom>
          <a:solidFill>
            <a:schemeClr val="accent2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Modification 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8936272" y="4259169"/>
            <a:ext cx="1530091" cy="977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5181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Analysis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Is the Foundation for most aspects of industrial therapy.</a:t>
            </a:r>
          </a:p>
          <a:p>
            <a:pPr>
              <a:lnSpc>
                <a:spcPct val="150000"/>
              </a:lnSpc>
            </a:pP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The term Job analysis refers to The total analysis continuum of which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Job Demand Analysis (JDA), Task Analysis (TA)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IN" b="1" dirty="0">
                <a:latin typeface="Arial" panose="020B0604020202020204" pitchFamily="34" charset="0"/>
                <a:cs typeface="Arial" panose="020B0604020202020204" pitchFamily="34" charset="0"/>
              </a:rPr>
              <a:t>Ergonomic Evaluation (EE) </a:t>
            </a:r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are Subsets. </a:t>
            </a:r>
          </a:p>
        </p:txBody>
      </p:sp>
    </p:spTree>
    <p:extLst>
      <p:ext uri="{BB962C8B-B14F-4D97-AF65-F5344CB8AC3E}">
        <p14:creationId xmlns="" xmlns:p14="http://schemas.microsoft.com/office/powerpoint/2010/main" val="160610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41411918"/>
              </p:ext>
            </p:extLst>
          </p:nvPr>
        </p:nvGraphicFramePr>
        <p:xfrm>
          <a:off x="1848901" y="98475"/>
          <a:ext cx="9996095" cy="6651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77966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509</Words>
  <Application>Microsoft Office PowerPoint</Application>
  <PresentationFormat>Custom</PresentationFormat>
  <Paragraphs>65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Worker care Spectrum Ability Management  </vt:lpstr>
      <vt:lpstr>Objectives </vt:lpstr>
      <vt:lpstr>Contents </vt:lpstr>
      <vt:lpstr>Slide 4</vt:lpstr>
      <vt:lpstr>Introduction </vt:lpstr>
      <vt:lpstr>Slide 6</vt:lpstr>
      <vt:lpstr>Slide 7</vt:lpstr>
      <vt:lpstr>Job Analysis </vt:lpstr>
      <vt:lpstr>Slide 9</vt:lpstr>
      <vt:lpstr>Job demand analysis </vt:lpstr>
      <vt:lpstr>Task Analysis </vt:lpstr>
      <vt:lpstr>Ergonomic Evaluation </vt:lpstr>
      <vt:lpstr>Job Description </vt:lpstr>
      <vt:lpstr>Job Placement Assessment </vt:lpstr>
      <vt:lpstr>Work Conditioning </vt:lpstr>
      <vt:lpstr>Job Modification </vt:lpstr>
      <vt:lpstr>Answers from you..</vt:lpstr>
      <vt:lpstr>Refer this book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 care Spectrum Ability Management</dc:title>
  <dc:creator>HP</dc:creator>
  <cp:lastModifiedBy>HP</cp:lastModifiedBy>
  <cp:revision>27</cp:revision>
  <dcterms:created xsi:type="dcterms:W3CDTF">2020-07-07T05:34:58Z</dcterms:created>
  <dcterms:modified xsi:type="dcterms:W3CDTF">2024-06-19T04:47:58Z</dcterms:modified>
</cp:coreProperties>
</file>